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264" r:id="rId4"/>
    <p:sldId id="265" r:id="rId5"/>
    <p:sldId id="266" r:id="rId6"/>
    <p:sldId id="268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br>
              <a:rPr lang="tr-TR" dirty="0" smtClean="0"/>
            </a:br>
            <a:r>
              <a:rPr lang="tr-TR" sz="2200" dirty="0"/>
              <a:t>4</a:t>
            </a:r>
            <a:r>
              <a:rPr lang="tr-TR" sz="2200" dirty="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500" b="1" dirty="0" smtClean="0"/>
              <a:t>Hiç solmayacak bir ağaç tanıdım: KİTAP</a:t>
            </a:r>
          </a:p>
          <a:p>
            <a:pPr marL="0" indent="0">
              <a:buNone/>
            </a:pPr>
            <a:endParaRPr lang="tr-TR" sz="4500" b="1" dirty="0" smtClean="0"/>
          </a:p>
          <a:p>
            <a:pPr marL="0" indent="0">
              <a:buNone/>
            </a:pPr>
            <a:endParaRPr lang="tr-TR" sz="4500" b="1" dirty="0"/>
          </a:p>
          <a:p>
            <a:pPr marL="0" indent="0" algn="r">
              <a:buNone/>
            </a:pPr>
            <a:r>
              <a:rPr lang="tr-TR" sz="4500" b="1" dirty="0" smtClean="0"/>
              <a:t>Robert </a:t>
            </a:r>
            <a:r>
              <a:rPr lang="tr-TR" sz="4500" b="1" dirty="0" err="1" smtClean="0"/>
              <a:t>Herrick</a:t>
            </a:r>
            <a:endParaRPr lang="tr-TR" sz="4500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47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	Oyuna Yönelik Kuramsal Yaklaşımlar 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Belli ölçütler ve tanımlamaların yapılması insanların özellikle çocukların neden oyun oynadıklarını açıklamaya yardımcı olmamaktadır, bu sorun psikologların yaklaşık yüz yıldır karşılaştıkları güçlüklerden biri olarak süregelmektedir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İnsanların </a:t>
            </a:r>
            <a:r>
              <a:rPr lang="tr-TR" dirty="0"/>
              <a:t>neden oynadıklarıyla ilgili olarak çeşitli teoriler ortaya atılmıştır. 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Mellon (1994) oyunla ilgili </a:t>
            </a:r>
            <a:r>
              <a:rPr lang="tr-TR" b="1" i="1" u="sng" dirty="0">
                <a:solidFill>
                  <a:srgbClr val="FF0000"/>
                </a:solidFill>
              </a:rPr>
              <a:t>klasik ve çağdaş </a:t>
            </a:r>
            <a:r>
              <a:rPr lang="tr-TR" dirty="0"/>
              <a:t>olmak üzere iki teori ile insanların neden oynadıklarını özetlemiştir.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err="1" smtClean="0"/>
              <a:t>Gilmore’e</a:t>
            </a:r>
            <a:r>
              <a:rPr lang="tr-TR" dirty="0" smtClean="0"/>
              <a:t> </a:t>
            </a:r>
            <a:r>
              <a:rPr lang="tr-TR" dirty="0"/>
              <a:t>göre (1971) klasik oyun teorileri, 1920 öncesi ortaya atılan, oyunun neden var olduğu ve anlamıyla ilgili teorileri oyunun biyolojik ve kalıtsal bakış açısını evrimsel ve psikolojik kavramlarla anlatmaya çalışmıştır.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Klasik oyun </a:t>
            </a:r>
            <a:r>
              <a:rPr lang="tr-TR" dirty="0" smtClean="0"/>
              <a:t>teorileri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 smtClean="0"/>
              <a:t>Friedrich</a:t>
            </a:r>
            <a:r>
              <a:rPr lang="tr-TR" dirty="0" smtClean="0"/>
              <a:t> </a:t>
            </a:r>
            <a:r>
              <a:rPr lang="tr-TR" dirty="0" err="1"/>
              <a:t>Schiller’in</a:t>
            </a:r>
            <a:r>
              <a:rPr lang="tr-TR" dirty="0"/>
              <a:t> (1878) “Fazla Enerji Teorisi”, (</a:t>
            </a:r>
            <a:r>
              <a:rPr lang="tr-TR" dirty="0" err="1"/>
              <a:t>Surplus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Theory</a:t>
            </a:r>
            <a:r>
              <a:rPr lang="tr-TR" dirty="0"/>
              <a:t>)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Patrick’in</a:t>
            </a:r>
            <a:r>
              <a:rPr lang="tr-TR" dirty="0" smtClean="0"/>
              <a:t> </a:t>
            </a:r>
            <a:r>
              <a:rPr lang="tr-TR" dirty="0"/>
              <a:t>(1916) “Rahatlama/Dinlenme </a:t>
            </a:r>
            <a:r>
              <a:rPr lang="tr-TR" dirty="0" err="1"/>
              <a:t>Teorsi</a:t>
            </a:r>
            <a:r>
              <a:rPr lang="tr-TR" dirty="0"/>
              <a:t>”, (</a:t>
            </a:r>
            <a:r>
              <a:rPr lang="tr-TR" dirty="0" err="1"/>
              <a:t>Relaxation</a:t>
            </a:r>
            <a:r>
              <a:rPr lang="tr-TR" dirty="0"/>
              <a:t> </a:t>
            </a:r>
            <a:r>
              <a:rPr lang="tr-TR" dirty="0" err="1"/>
              <a:t>Theory</a:t>
            </a:r>
            <a:r>
              <a:rPr lang="tr-TR" dirty="0"/>
              <a:t>)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Stanley</a:t>
            </a:r>
            <a:r>
              <a:rPr lang="tr-TR" dirty="0" smtClean="0"/>
              <a:t> </a:t>
            </a:r>
            <a:r>
              <a:rPr lang="tr-TR" dirty="0" err="1"/>
              <a:t>Hall’ın</a:t>
            </a:r>
            <a:r>
              <a:rPr lang="tr-TR" dirty="0"/>
              <a:t> (1906) “Evrimsel Tekrarlama (</a:t>
            </a:r>
            <a:r>
              <a:rPr lang="tr-TR" dirty="0" err="1"/>
              <a:t>Recapitulation</a:t>
            </a:r>
            <a:r>
              <a:rPr lang="tr-TR" dirty="0"/>
              <a:t>) Teorisi</a:t>
            </a:r>
            <a:r>
              <a:rPr lang="tr-TR" dirty="0" smtClean="0"/>
              <a:t>”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Karl </a:t>
            </a:r>
            <a:r>
              <a:rPr lang="tr-TR" dirty="0" err="1"/>
              <a:t>Groos’un</a:t>
            </a:r>
            <a:r>
              <a:rPr lang="tr-TR" dirty="0"/>
              <a:t> (1901) “Ön-Deneyim (</a:t>
            </a:r>
            <a:r>
              <a:rPr lang="tr-TR" dirty="0" err="1"/>
              <a:t>Pre-Exercise</a:t>
            </a:r>
            <a:r>
              <a:rPr lang="tr-TR" dirty="0"/>
              <a:t>) Teorisi”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510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Çağdaş Oyun teorileri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Oyunun </a:t>
            </a:r>
            <a:r>
              <a:rPr lang="tr-TR" dirty="0"/>
              <a:t>psikolojik değeri ve çocuğunun sosyal, bilişsel ve duygusal gelişimindeki önemine odaklanmıştır. </a:t>
            </a:r>
            <a:endParaRPr lang="tr-TR" dirty="0" smtClean="0"/>
          </a:p>
          <a:p>
            <a:pPr algn="just"/>
            <a:r>
              <a:rPr lang="tr-TR" dirty="0" smtClean="0"/>
              <a:t>Klasik </a:t>
            </a:r>
            <a:r>
              <a:rPr lang="tr-TR" dirty="0"/>
              <a:t>oyun teorisinin tersine deneysel araştırmayla desteklenen çağdaş oyun teorileri üst düzey düşünme ve sembolik düşünmenin önemine vurgu </a:t>
            </a:r>
            <a:r>
              <a:rPr lang="tr-TR" dirty="0" smtClean="0"/>
              <a:t>yapmaktadır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5680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L="0" indent="0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Çağdaş </a:t>
            </a:r>
            <a:r>
              <a:rPr lang="tr-TR" dirty="0"/>
              <a:t>oyun teorileri</a:t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Freud’un (1923/1973) “</a:t>
            </a:r>
            <a:r>
              <a:rPr lang="tr-TR" dirty="0" err="1"/>
              <a:t>Psikanalitik</a:t>
            </a:r>
            <a:r>
              <a:rPr lang="tr-TR" dirty="0"/>
              <a:t> oyun </a:t>
            </a:r>
            <a:r>
              <a:rPr lang="tr-TR" dirty="0" smtClean="0"/>
              <a:t>teorisi”</a:t>
            </a:r>
          </a:p>
          <a:p>
            <a:r>
              <a:rPr lang="tr-TR" dirty="0" err="1" smtClean="0"/>
              <a:t>Berlyne’nin</a:t>
            </a:r>
            <a:r>
              <a:rPr lang="tr-TR" dirty="0" smtClean="0"/>
              <a:t> </a:t>
            </a:r>
            <a:r>
              <a:rPr lang="tr-TR" dirty="0"/>
              <a:t>(1969) “Uyarılma/haz değişimi </a:t>
            </a:r>
            <a:r>
              <a:rPr lang="tr-TR" dirty="0" smtClean="0"/>
              <a:t>teorisi”</a:t>
            </a:r>
          </a:p>
          <a:p>
            <a:r>
              <a:rPr lang="tr-TR" dirty="0" err="1" smtClean="0"/>
              <a:t>Bateson</a:t>
            </a:r>
            <a:r>
              <a:rPr lang="tr-TR" dirty="0"/>
              <a:t>, (1955) ve </a:t>
            </a:r>
            <a:r>
              <a:rPr lang="tr-TR" dirty="0" err="1"/>
              <a:t>Frost’un</a:t>
            </a:r>
            <a:r>
              <a:rPr lang="tr-TR" dirty="0"/>
              <a:t>, (2010) </a:t>
            </a:r>
            <a:r>
              <a:rPr lang="tr-TR" dirty="0" err="1"/>
              <a:t>Üstiletişimsel</a:t>
            </a:r>
            <a:r>
              <a:rPr lang="tr-TR" dirty="0"/>
              <a:t> (</a:t>
            </a:r>
            <a:r>
              <a:rPr lang="tr-TR" dirty="0" err="1"/>
              <a:t>Metacommunicative</a:t>
            </a:r>
            <a:r>
              <a:rPr lang="tr-TR" dirty="0"/>
              <a:t>) oyun </a:t>
            </a:r>
            <a:r>
              <a:rPr lang="tr-TR" dirty="0" smtClean="0"/>
              <a:t>teorisi</a:t>
            </a:r>
          </a:p>
          <a:p>
            <a:r>
              <a:rPr lang="tr-TR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Piaget</a:t>
            </a: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(1952) </a:t>
            </a: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 </a:t>
            </a:r>
            <a:r>
              <a:rPr lang="tr-TR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Vygotsky’nin</a:t>
            </a: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(1967) “Bilişsel oyun teorisi”</a:t>
            </a:r>
            <a:r>
              <a:rPr lang="tr-TR" dirty="0"/>
              <a:t> olarak sınıflandırılabilir (aktaran </a:t>
            </a:r>
            <a:r>
              <a:rPr lang="tr-TR" dirty="0" err="1"/>
              <a:t>Biddle</a:t>
            </a:r>
            <a:r>
              <a:rPr lang="tr-TR" dirty="0"/>
              <a:t> vd., 2013).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6423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99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265</Words>
  <Application>Microsoft Office PowerPoint</Application>
  <PresentationFormat>Ekran Gösterisi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OYUNLA MATEMATİK ÖĞRETİMİ 4.hafta</vt:lpstr>
      <vt:lpstr>PowerPoint Sunusu</vt:lpstr>
      <vt:lpstr>PowerPoint Sunusu</vt:lpstr>
      <vt:lpstr>PowerPoint Sunusu</vt:lpstr>
      <vt:lpstr>PowerPoint Sunusu</vt:lpstr>
      <vt:lpstr>Klasik oyun teorileri</vt:lpstr>
      <vt:lpstr>Çağdaş Oyun teorileri</vt:lpstr>
      <vt:lpstr>  Çağdaş oyun teorileri 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289</cp:revision>
  <dcterms:created xsi:type="dcterms:W3CDTF">2020-06-10T07:36:53Z</dcterms:created>
  <dcterms:modified xsi:type="dcterms:W3CDTF">2020-10-06T07:41:10Z</dcterms:modified>
</cp:coreProperties>
</file>